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481" r:id="rId3"/>
    <p:sldId id="502" r:id="rId4"/>
    <p:sldId id="493" r:id="rId5"/>
    <p:sldId id="487" r:id="rId6"/>
    <p:sldId id="501" r:id="rId7"/>
    <p:sldId id="495" r:id="rId8"/>
    <p:sldId id="496" r:id="rId9"/>
    <p:sldId id="457" r:id="rId10"/>
    <p:sldId id="498" r:id="rId11"/>
    <p:sldId id="499" r:id="rId12"/>
    <p:sldId id="500" r:id="rId13"/>
    <p:sldId id="4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F49A"/>
    <a:srgbClr val="FF9A8F"/>
    <a:srgbClr val="4C0000"/>
    <a:srgbClr val="760000"/>
    <a:srgbClr val="3F601A"/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4" autoAdjust="0"/>
    <p:restoredTop sz="95021" autoAdjust="0"/>
  </p:normalViewPr>
  <p:slideViewPr>
    <p:cSldViewPr snapToGrid="0">
      <p:cViewPr varScale="1">
        <p:scale>
          <a:sx n="91" d="100"/>
          <a:sy n="91" d="100"/>
        </p:scale>
        <p:origin x="102" y="3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9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607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A78063A-2D6E-4D6E-AB0E-240848769D97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9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2" Type="http://schemas.openxmlformats.org/officeDocument/2006/relationships/image" Target="../media/image280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26" Type="http://schemas.openxmlformats.org/officeDocument/2006/relationships/image" Target="../media/image70.png"/><Relationship Id="rId3" Type="http://schemas.openxmlformats.org/officeDocument/2006/relationships/image" Target="../media/image470.png"/><Relationship Id="rId21" Type="http://schemas.openxmlformats.org/officeDocument/2006/relationships/image" Target="../media/image65.png"/><Relationship Id="rId7" Type="http://schemas.openxmlformats.org/officeDocument/2006/relationships/image" Target="../media/image510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2" Type="http://schemas.openxmlformats.org/officeDocument/2006/relationships/image" Target="../media/image460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490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0.png"/><Relationship Id="rId19" Type="http://schemas.openxmlformats.org/officeDocument/2006/relationships/image" Target="../media/image63.png"/><Relationship Id="rId4" Type="http://schemas.openxmlformats.org/officeDocument/2006/relationships/image" Target="../media/image480.png"/><Relationship Id="rId9" Type="http://schemas.openxmlformats.org/officeDocument/2006/relationships/image" Target="../media/image530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25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37852" y="1227612"/>
                <a:ext cx="5582724" cy="332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8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8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800" baseline="0" dirty="0" smtClean="0">
                    <a:solidFill>
                      <a:schemeClr val="tx1"/>
                    </a:solidFill>
                  </a:rPr>
                </a:br>
                <a:r>
                  <a:rPr lang="en-US" sz="2400" dirty="0"/>
                  <a:t>- </a:t>
                </a:r>
                <a:r>
                  <a:rPr lang="en-US" sz="2400" dirty="0" smtClean="0"/>
                  <a:t>Schwartz-Zippel Theorem</a:t>
                </a:r>
                <a:endParaRPr lang="en-US" sz="2400" dirty="0"/>
              </a:p>
              <a:p>
                <a:r>
                  <a:rPr lang="en-US" sz="2400" dirty="0"/>
                  <a:t>-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BPP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</a:t>
                </a:r>
                <a:r>
                  <a:rPr lang="en-US" sz="24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Sipser </a:t>
                </a:r>
                <a:r>
                  <a:rPr lang="en-US" sz="24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§10.4)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Interactive Proof Systems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The class IP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Graph isomorphism problem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4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coNP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 (part 1)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2" y="1227612"/>
                <a:ext cx="5582724" cy="3323987"/>
              </a:xfrm>
              <a:prstGeom prst="rect">
                <a:avLst/>
              </a:prstGeom>
              <a:blipFill>
                <a:blip r:embed="rId2"/>
                <a:stretch>
                  <a:fillRect l="-2295" t="-1648" b="-3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Interactive Proofs – Introduction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5" y="1253031"/>
                <a:ext cx="814608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Illustration:  </a:t>
                </a:r>
                <a:r>
                  <a:rPr lang="en-US" sz="2400" dirty="0" smtClean="0"/>
                  <a:t>Graph isomorphism testing</a:t>
                </a:r>
              </a:p>
              <a:p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Undirected graphs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</a:t>
                </a:r>
                <a:r>
                  <a:rPr lang="en-US" sz="2000" u="sng" dirty="0" smtClean="0"/>
                  <a:t>isomorphic</a:t>
                </a:r>
                <a:r>
                  <a:rPr lang="en-US" sz="2000" dirty="0" smtClean="0"/>
                  <a:t> if they are identical except for a permutation (rearrangement) of the nodes.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3031"/>
                <a:ext cx="8146083" cy="1077218"/>
              </a:xfrm>
              <a:prstGeom prst="rect">
                <a:avLst/>
              </a:prstGeom>
              <a:blipFill>
                <a:blip r:embed="rId3"/>
                <a:stretch>
                  <a:fillRect l="-1122" t="-4545" r="-524" b="-9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1944" y="2492236"/>
            <a:ext cx="1419434" cy="1328534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5"/>
          <a:srcRect l="27553" t="13321" r="25219" b="17047"/>
          <a:stretch/>
        </p:blipFill>
        <p:spPr>
          <a:xfrm>
            <a:off x="451069" y="2600804"/>
            <a:ext cx="681082" cy="100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8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Interactive Proofs – Introduction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5" y="1253031"/>
                <a:ext cx="814608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Illustration:  </a:t>
                </a:r>
                <a:r>
                  <a:rPr lang="en-US" sz="2400" dirty="0" smtClean="0"/>
                  <a:t>Graph isomorphism testing</a:t>
                </a:r>
              </a:p>
              <a:p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Undirected graphs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</a:t>
                </a:r>
                <a:r>
                  <a:rPr lang="en-US" sz="2000" u="sng" dirty="0" smtClean="0"/>
                  <a:t>isomorphic</a:t>
                </a:r>
                <a:r>
                  <a:rPr lang="en-US" sz="2000" dirty="0" smtClean="0"/>
                  <a:t> if they are identical except for a permutation (rearrangement) of the nodes.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3031"/>
                <a:ext cx="8146083" cy="1077218"/>
              </a:xfrm>
              <a:prstGeom prst="rect">
                <a:avLst/>
              </a:prstGeom>
              <a:blipFill>
                <a:blip r:embed="rId3"/>
                <a:stretch>
                  <a:fillRect l="-1122" t="-4545" r="-524" b="-9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444995" y="2379744"/>
                <a:ext cx="6163462" cy="16675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</a:t>
                </a:r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𝐼𝑆𝑂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isomorphic graphs}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𝐼𝑆𝑂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NP   obvious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𝐼𝑆𝑂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 ?   unknown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𝐼𝑆𝑂</m:t>
                    </m:r>
                  </m:oMath>
                </a14:m>
                <a:r>
                  <a:rPr lang="en-US" sz="2000" dirty="0" smtClean="0"/>
                  <a:t> is NP-complete ?    unknown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𝐼𝑆𝑂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NP ?  unknown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995" y="2379744"/>
                <a:ext cx="6163462" cy="1667508"/>
              </a:xfrm>
              <a:prstGeom prst="rect">
                <a:avLst/>
              </a:prstGeom>
              <a:blipFill>
                <a:blip r:embed="rId4"/>
                <a:stretch>
                  <a:fillRect l="-989" t="-1825" b="-5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1944" y="2492236"/>
            <a:ext cx="1419434" cy="13285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12701" y="4273734"/>
                <a:ext cx="11403298" cy="16675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𝐼𝑆𝑂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NP   therefore a Prover can convince a poly-time Verifier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isomorphic (if true).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0" dirty="0" smtClean="0"/>
                  <a:t>Even though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𝐼𝑆𝑂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NP  is unknown, </a:t>
                </a:r>
                <a:br>
                  <a:rPr lang="en-US" sz="2000" dirty="0" smtClean="0"/>
                </a:br>
                <a:r>
                  <a:rPr lang="en-US" sz="2000" dirty="0" smtClean="0"/>
                  <a:t>      a </a:t>
                </a:r>
                <a:r>
                  <a:rPr lang="en-US" sz="2000" dirty="0"/>
                  <a:t>Prover can </a:t>
                </a:r>
                <a:r>
                  <a:rPr lang="en-US" sz="2000" dirty="0" smtClean="0"/>
                  <a:t>still convince </a:t>
                </a:r>
                <a:r>
                  <a:rPr lang="en-US" sz="2000" dirty="0"/>
                  <a:t>a </a:t>
                </a:r>
                <a:r>
                  <a:rPr lang="en-US" sz="2000" dirty="0" smtClean="0"/>
                  <a:t>poly-time Verifier </a:t>
                </a:r>
                <a:r>
                  <a:rPr lang="en-US" sz="2000" dirty="0"/>
                  <a:t>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/>
                  <a:t> are </a:t>
                </a:r>
                <a:r>
                  <a:rPr lang="en-US" sz="2000" u="sng" dirty="0" smtClean="0"/>
                  <a:t>not</a:t>
                </a:r>
                <a:r>
                  <a:rPr lang="en-US" sz="2000" dirty="0" smtClean="0"/>
                  <a:t> isomorphic (if true).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     Requires </a:t>
                </a:r>
                <a:r>
                  <a:rPr lang="en-US" sz="2000" i="1" dirty="0" smtClean="0"/>
                  <a:t>interaction</a:t>
                </a:r>
                <a:r>
                  <a:rPr lang="en-US" sz="2000" dirty="0" smtClean="0"/>
                  <a:t> and a </a:t>
                </a:r>
                <a:r>
                  <a:rPr lang="en-US" sz="2000" i="1" dirty="0" smtClean="0"/>
                  <a:t>probabilistic</a:t>
                </a:r>
                <a:r>
                  <a:rPr lang="en-US" sz="2000" dirty="0" smtClean="0"/>
                  <a:t> Verifier.</a:t>
                </a: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01" y="4273734"/>
                <a:ext cx="11403298" cy="1667508"/>
              </a:xfrm>
              <a:prstGeom prst="rect">
                <a:avLst/>
              </a:prstGeom>
              <a:blipFill>
                <a:blip r:embed="rId6"/>
                <a:stretch>
                  <a:fillRect l="-534" t="-1825" b="-5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606472" y="2732184"/>
            <a:ext cx="1291771" cy="262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606472" y="3084624"/>
            <a:ext cx="1291771" cy="262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5785057" y="3355316"/>
            <a:ext cx="1291771" cy="262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4791282" y="3727206"/>
            <a:ext cx="1291771" cy="262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4" y="2414263"/>
            <a:ext cx="1423987" cy="1429075"/>
          </a:xfrm>
          <a:prstGeom prst="rect">
            <a:avLst/>
          </a:prstGeom>
        </p:spPr>
      </p:pic>
      <p:sp>
        <p:nvSpPr>
          <p:cNvPr id="13" name="Isosceles Triangle 1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6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uiExpand="1" build="p"/>
      <p:bldP spid="57" grpId="0" uiExpand="1" build="p"/>
      <p:bldP spid="2" grpId="0" animBg="1"/>
      <p:bldP spid="59" grpId="0" animBg="1"/>
      <p:bldP spid="62" grpId="0" animBg="1"/>
      <p:bldP spid="67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Interactive Proofs – informal model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40061" y="2854880"/>
                <a:ext cx="635799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Professor wants to know if graphs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isomorphic. </a:t>
                </a:r>
              </a:p>
              <a:p>
                <a:r>
                  <a:rPr lang="en-US" sz="2000" dirty="0" smtClean="0"/>
                  <a:t>- He asks his Students to figure out the answer.   </a:t>
                </a:r>
              </a:p>
              <a:p>
                <a:r>
                  <a:rPr lang="en-US" sz="2000" dirty="0" smtClean="0"/>
                  <a:t>- But he doesn’t trust their answer.  He must be convinced.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061" y="2854880"/>
                <a:ext cx="6357999" cy="1015663"/>
              </a:xfrm>
              <a:prstGeom prst="rect">
                <a:avLst/>
              </a:prstGeom>
              <a:blipFill>
                <a:blip r:embed="rId2"/>
                <a:stretch>
                  <a:fillRect l="-959" t="-2994" r="-192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026358" y="1735216"/>
            <a:ext cx="22846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Probabilistic </a:t>
            </a:r>
            <a:br>
              <a:rPr lang="en-US" sz="2000" dirty="0" smtClean="0"/>
            </a:br>
            <a:r>
              <a:rPr lang="en-US" sz="2000" dirty="0" smtClean="0"/>
              <a:t>polynomial </a:t>
            </a:r>
            <a:r>
              <a:rPr lang="en-US" sz="2000" dirty="0"/>
              <a:t>time </a:t>
            </a:r>
            <a:r>
              <a:rPr lang="en-US" sz="2000" dirty="0" smtClean="0"/>
              <a:t>TM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33400" y="1219865"/>
            <a:ext cx="1435100" cy="2261063"/>
            <a:chOff x="533400" y="1219865"/>
            <a:chExt cx="1435100" cy="2261063"/>
          </a:xfrm>
        </p:grpSpPr>
        <p:pic>
          <p:nvPicPr>
            <p:cNvPr id="1028" name="Picture 4" descr="https://static.wikia.nocookie.net/muppet/images/8/86/Hastig-001.jpg/revision/latest/scale-to-width-down/496?cb=2019102723453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01" r="21757"/>
            <a:stretch/>
          </p:blipFill>
          <p:spPr bwMode="auto">
            <a:xfrm>
              <a:off x="533400" y="1219865"/>
              <a:ext cx="1435100" cy="1886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716182" y="3080818"/>
              <a:ext cx="11648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Professor</a:t>
              </a:r>
              <a:endParaRPr lang="en-US" sz="2000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0684" t="30313" r="28969" b="25093"/>
          <a:stretch/>
        </p:blipFill>
        <p:spPr>
          <a:xfrm>
            <a:off x="274766" y="3870543"/>
            <a:ext cx="3035763" cy="18365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9873" y="5707097"/>
            <a:ext cx="21166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Graduate Students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310529" y="4434877"/>
            <a:ext cx="1520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Unlimited </a:t>
            </a:r>
            <a:br>
              <a:rPr lang="en-US" sz="2000" dirty="0" smtClean="0"/>
            </a:br>
            <a:r>
              <a:rPr lang="en-US" sz="2000" dirty="0" smtClean="0"/>
              <a:t>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40061" y="3940472"/>
                <a:ext cx="6357851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If the Students claim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isomorphic, </a:t>
                </a:r>
                <a:br>
                  <a:rPr lang="en-US" sz="2000" dirty="0" smtClean="0"/>
                </a:br>
                <a:r>
                  <a:rPr lang="en-US" sz="2000" dirty="0" smtClean="0"/>
                  <a:t>they can give the isomorphism and convince him.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But what if they claim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</a:t>
                </a:r>
                <a:r>
                  <a:rPr lang="en-US" sz="2000" u="sng" dirty="0" smtClean="0"/>
                  <a:t>not</a:t>
                </a:r>
                <a:r>
                  <a:rPr lang="en-US" sz="2000" dirty="0" smtClean="0"/>
                  <a:t> isomorphic?  </a:t>
                </a:r>
              </a:p>
              <a:p>
                <a:r>
                  <a:rPr lang="en-US" sz="2000" dirty="0" smtClean="0"/>
                  <a:t>- The Professor randomly and secretly picks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and permutes it, then sends the result to the Students. </a:t>
                </a:r>
              </a:p>
              <a:p>
                <a:r>
                  <a:rPr lang="en-US" sz="2000" dirty="0" smtClean="0"/>
                  <a:t>- If Students can identify which graph the Professor picked reliably (repeat this 100 times), then he’s convinced.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061" y="3940472"/>
                <a:ext cx="6357851" cy="2400657"/>
              </a:xfrm>
              <a:prstGeom prst="rect">
                <a:avLst/>
              </a:prstGeom>
              <a:blipFill>
                <a:blip r:embed="rId5"/>
                <a:stretch>
                  <a:fillRect l="-959" t="-1269" b="-3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812940" y="3084052"/>
            <a:ext cx="1497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= Verifier </a:t>
            </a:r>
            <a:r>
              <a:rPr lang="en-US" sz="2000" dirty="0"/>
              <a:t>(V)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66543" y="5707097"/>
            <a:ext cx="14016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= Prover </a:t>
            </a:r>
            <a:r>
              <a:rPr lang="en-US" sz="2000" dirty="0"/>
              <a:t>(P)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550400" y="1075244"/>
            <a:ext cx="2338741" cy="1666667"/>
            <a:chOff x="5550400" y="1075244"/>
            <a:chExt cx="2338741" cy="1666667"/>
          </a:xfrm>
        </p:grpSpPr>
        <p:grpSp>
          <p:nvGrpSpPr>
            <p:cNvPr id="18" name="Group 17"/>
            <p:cNvGrpSpPr/>
            <p:nvPr/>
          </p:nvGrpSpPr>
          <p:grpSpPr>
            <a:xfrm>
              <a:off x="5550400" y="1386840"/>
              <a:ext cx="2338741" cy="1355071"/>
              <a:chOff x="5550400" y="2189013"/>
              <a:chExt cx="1427237" cy="826944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106051" y="2200187"/>
                <a:ext cx="871586" cy="815770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7"/>
              <a:srcRect l="27553" t="13321" r="25219" b="17047"/>
              <a:stretch/>
            </p:blipFill>
            <p:spPr>
              <a:xfrm>
                <a:off x="5550400" y="2189013"/>
                <a:ext cx="555105" cy="818424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5808426" y="1075244"/>
                  <a:ext cx="46108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8426" y="1075244"/>
                  <a:ext cx="461087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6968723" y="1075244"/>
                  <a:ext cx="48705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8723" y="1075244"/>
                  <a:ext cx="48705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Isosceles Triangle 19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1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  <p:bldP spid="8" grpId="0"/>
      <p:bldP spid="9" grpId="0"/>
      <p:bldP spid="10" grpId="0" build="p"/>
      <p:bldP spid="6" grpId="0"/>
      <p:bldP spid="11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atic.wikia.nocookie.net/muppet/images/8/86/Hastig-001.jpg/revision/latest/scale-to-width-down/496?cb=2019102723453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0" r="20848" b="15184"/>
          <a:stretch/>
        </p:blipFill>
        <p:spPr bwMode="auto">
          <a:xfrm>
            <a:off x="6154326" y="1484902"/>
            <a:ext cx="491291" cy="5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Interactive Proofs – formal model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6" y="1253031"/>
                <a:ext cx="8504384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Two interacting parties</a:t>
                </a:r>
              </a:p>
              <a:p>
                <a:r>
                  <a:rPr lang="en-US" sz="2400" b="1" dirty="0" smtClean="0"/>
                  <a:t>Verifier (V):  </a:t>
                </a:r>
                <a:r>
                  <a:rPr lang="en-US" sz="2400" dirty="0" smtClean="0"/>
                  <a:t>Probabilistic polynomial time TM</a:t>
                </a:r>
                <a:endParaRPr lang="en-US" sz="2400" b="1" dirty="0" smtClean="0"/>
              </a:p>
              <a:p>
                <a:r>
                  <a:rPr lang="en-US" sz="2400" b="1" dirty="0" smtClean="0"/>
                  <a:t>Prover (P):  </a:t>
                </a:r>
                <a:r>
                  <a:rPr lang="en-US" sz="2400" dirty="0" smtClean="0"/>
                  <a:t>Unlimited computational power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Both P and V see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They exchange a polynomial number of polynomial-size messages. </a:t>
                </a:r>
              </a:p>
              <a:p>
                <a:r>
                  <a:rPr lang="en-US" sz="2400" dirty="0" smtClean="0"/>
                  <a:t>Then V </a:t>
                </a:r>
                <a:r>
                  <a:rPr lang="en-US" sz="2400" i="1" dirty="0" smtClean="0"/>
                  <a:t>accepts</a:t>
                </a:r>
                <a:r>
                  <a:rPr lang="en-US" sz="2400" dirty="0" smtClean="0"/>
                  <a:t> or </a:t>
                </a:r>
                <a:r>
                  <a:rPr lang="en-US" sz="2400" i="1" dirty="0" smtClean="0"/>
                  <a:t>rejects</a:t>
                </a:r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8504384" cy="2462213"/>
              </a:xfrm>
              <a:prstGeom prst="rect">
                <a:avLst/>
              </a:prstGeom>
              <a:blipFill>
                <a:blip r:embed="rId3"/>
                <a:stretch>
                  <a:fillRect l="-1074" t="-1985" r="-358" b="-4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8241" t="41856" r="48622" b="37419"/>
          <a:stretch/>
        </p:blipFill>
        <p:spPr>
          <a:xfrm>
            <a:off x="5962390" y="2139426"/>
            <a:ext cx="576198" cy="4225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8616" y="4068513"/>
                <a:ext cx="10438611" cy="2289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[ (</a:t>
                </a:r>
                <a:r>
                  <a:rPr lang="en-US" sz="2000" dirty="0"/>
                  <a:t>V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  <m:r>
                      <m:rPr>
                        <m:nor/>
                      </m:rPr>
                      <a:rPr lang="en-US" sz="2000" dirty="0"/>
                      <m:t>P</m:t>
                    </m:r>
                  </m:oMath>
                </a14:m>
                <a:r>
                  <a:rPr lang="en-US" sz="2000" dirty="0" smtClean="0"/>
                  <a:t>) 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]  = probability that V accepts when V interacts with P, given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</a:t>
                </a:r>
                <a:r>
                  <a:rPr lang="en-US" sz="2000" dirty="0" smtClean="0"/>
                  <a:t>  IP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2000" dirty="0" smtClean="0"/>
                  <a:t> for some V </a:t>
                </a:r>
                <a:r>
                  <a:rPr lang="en-US" sz="2000" dirty="0"/>
                  <a:t>and P   </a:t>
                </a:r>
                <a:r>
                  <a:rPr lang="en-US" sz="2000" dirty="0" smtClean="0"/>
                  <a:t>(This P is an “honest</a:t>
                </a:r>
                <a:r>
                  <a:rPr lang="en-US" sz="2000" dirty="0"/>
                  <a:t>” </a:t>
                </a:r>
                <a:r>
                  <a:rPr lang="en-US" sz="2000" dirty="0" smtClean="0"/>
                  <a:t>prover)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→  </m:t>
                    </m:r>
                  </m:oMath>
                </a14:m>
                <a:r>
                  <a:rPr lang="en-US" sz="2000" dirty="0"/>
                  <a:t>Pr [ </a:t>
                </a:r>
                <a:r>
                  <a:rPr lang="en-US" sz="2000" dirty="0" smtClean="0"/>
                  <a:t>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 smtClean="0"/>
                  <a:t> P)  </a:t>
                </a:r>
                <a:r>
                  <a:rPr lang="en-US" sz="2000" dirty="0"/>
                  <a:t>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→  </m:t>
                    </m:r>
                  </m:oMath>
                </a14:m>
                <a:r>
                  <a:rPr lang="en-US" sz="2000" dirty="0" smtClean="0"/>
                  <a:t>for any prover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 smtClean="0"/>
                          <m:t>P</m:t>
                        </m:r>
                      </m:e>
                    </m:acc>
                  </m:oMath>
                </a14:m>
                <a:r>
                  <a:rPr lang="en-US" sz="2000" dirty="0" smtClean="0"/>
                  <a:t>  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/>
                  <a:t>) 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Think of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 smtClean="0"/>
                  <a:t> as a “crooked” prover trying to make V accept when it shouldn’t.   </a:t>
                </a:r>
              </a:p>
              <a:p>
                <a:r>
                  <a:rPr lang="en-US" sz="2000" dirty="0" smtClean="0"/>
                  <a:t>An amplification lemma can improve the error probability from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  to 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poly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4068513"/>
                <a:ext cx="10438611" cy="2289153"/>
              </a:xfrm>
              <a:prstGeom prst="rect">
                <a:avLst/>
              </a:prstGeom>
              <a:blipFill>
                <a:blip r:embed="rId5"/>
                <a:stretch>
                  <a:fillRect l="-584" t="-1330" b="-41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Isosceles Triangle 6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4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 build="p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0"/>
                <a:ext cx="7747000" cy="780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𝐼𝑆𝑂</m:t>
                        </m:r>
                      </m:e>
                    </m:ba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  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80470"/>
              </a:xfrm>
              <a:prstGeom prst="rect">
                <a:avLst/>
              </a:prstGeom>
              <a:blipFill>
                <a:blip r:embed="rId2"/>
                <a:stretch>
                  <a:fillRect t="-4688" b="-3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6" y="1253031"/>
                <a:ext cx="8710020" cy="2044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𝐼𝑆𝑂</m:t>
                        </m:r>
                      </m:e>
                    </m:ba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/>
                  <a:t> IP</a:t>
                </a:r>
              </a:p>
              <a:p>
                <a:r>
                  <a:rPr lang="en-US" sz="2000" dirty="0" smtClean="0"/>
                  <a:t>Proof:  Protocol for V and (the honest) P 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1)   Repeat twice:</a:t>
                </a:r>
              </a:p>
              <a:p>
                <a:r>
                  <a:rPr lang="en-US" sz="2000" dirty="0" smtClean="0"/>
                  <a:t>2)        V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P   Randomly choose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and permute to get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/>
                  <a:t>, then send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3)        P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V   Compare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.  Send “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” or “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”  (V’s choice in step 2)</a:t>
                </a:r>
              </a:p>
              <a:p>
                <a:r>
                  <a:rPr lang="en-US" sz="2000" dirty="0" smtClean="0"/>
                  <a:t>4)   V </a:t>
                </a:r>
                <a:r>
                  <a:rPr lang="en-US" sz="2000" i="1" dirty="0" smtClean="0"/>
                  <a:t>accepts</a:t>
                </a:r>
                <a:r>
                  <a:rPr lang="en-US" sz="2000" dirty="0" smtClean="0"/>
                  <a:t> if P was correct both times. Otherwise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V </a:t>
                </a:r>
                <a:r>
                  <a:rPr lang="en-US" sz="2000" i="1" dirty="0" smtClean="0"/>
                  <a:t>rejects</a:t>
                </a:r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8710020" cy="2044086"/>
              </a:xfrm>
              <a:prstGeom prst="rect">
                <a:avLst/>
              </a:prstGeom>
              <a:blipFill>
                <a:blip r:embed="rId3"/>
                <a:stretch>
                  <a:fillRect l="-1050" t="-299"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8617" y="3642628"/>
                <a:ext cx="10244284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not isomorphic then P can determine which graph V chose randomly.</a:t>
                </a:r>
              </a:p>
              <a:p>
                <a:r>
                  <a:rPr lang="en-US" sz="2000" dirty="0" smtClean="0"/>
                  <a:t>Thus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[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/>
                      <m:t>V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P)  </a:t>
                </a:r>
                <a:r>
                  <a:rPr lang="en-US" sz="2000" dirty="0"/>
                  <a:t>accepts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]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are isomorphic then any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 smtClean="0"/>
                  <a:t> has no way to tell which graph V chose randomly. </a:t>
                </a:r>
              </a:p>
              <a:p>
                <a:r>
                  <a:rPr lang="en-US" sz="2000" dirty="0" smtClean="0"/>
                  <a:t>So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 smtClean="0"/>
                  <a:t> has a 50% chance of answering correctly each time and a 25% chance of being correct twice.</a:t>
                </a:r>
              </a:p>
              <a:p>
                <a:r>
                  <a:rPr lang="en-US" sz="2000" dirty="0" smtClean="0"/>
                  <a:t>Thus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/>
                  <a:t>)  accepts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]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3642628"/>
                <a:ext cx="10244284" cy="1785104"/>
              </a:xfrm>
              <a:prstGeom prst="rect">
                <a:avLst/>
              </a:prstGeom>
              <a:blipFill>
                <a:blip r:embed="rId4"/>
                <a:stretch>
                  <a:fillRect l="-595" t="-9247" r="-416" b="-397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0500156" y="6412658"/>
            <a:ext cx="139646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25.1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8616" y="3642628"/>
                <a:ext cx="10241540" cy="26161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25.1</a:t>
                </a:r>
              </a:p>
              <a:p>
                <a:r>
                  <a:rPr lang="en-US" sz="2000" dirty="0" smtClean="0"/>
                  <a:t>Suppose we change the model to allow the Prover access to the Verifier’s random choices.  </a:t>
                </a:r>
                <a:br>
                  <a:rPr lang="en-US" sz="2000" dirty="0" smtClean="0"/>
                </a:br>
                <a:r>
                  <a:rPr lang="en-US" sz="2000" dirty="0" smtClean="0"/>
                  <a:t>Now consider the same protocol as described above.  What language does it describe?  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{〈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|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}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{〈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/>
                  <a:t>|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/>
                  <a:t> are </a:t>
                </a:r>
                <a:r>
                  <a:rPr lang="en-US" sz="2000" dirty="0" smtClean="0"/>
                  <a:t>not isomorphic }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{〈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/>
                  <a:t>|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/>
                  <a:t> are </a:t>
                </a:r>
                <a:r>
                  <a:rPr lang="en-US" sz="2000" dirty="0" smtClean="0"/>
                  <a:t>any two graphs }  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3642628"/>
                <a:ext cx="10241540" cy="2616101"/>
              </a:xfrm>
              <a:prstGeom prst="rect">
                <a:avLst/>
              </a:prstGeom>
              <a:blipFill>
                <a:blip r:embed="rId5"/>
                <a:stretch>
                  <a:fillRect l="-712" t="-1149" b="-2529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426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 build="p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C000"/>
                </a:solidFill>
              </a:rPr>
              <a:t>Facts about </a:t>
            </a:r>
            <a:r>
              <a:rPr lang="en-US" sz="4000" dirty="0" smtClean="0">
                <a:solidFill>
                  <a:srgbClr val="FFC000"/>
                </a:solidFill>
              </a:rPr>
              <a:t>IP – Checkin 25.2</a:t>
            </a:r>
            <a:endParaRPr lang="en-US" sz="40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8616" y="1487265"/>
                <a:ext cx="11491424" cy="2400657"/>
              </a:xfrm>
              <a:prstGeom prst="rect">
                <a:avLst/>
              </a:prstGeom>
              <a:noFill/>
              <a:ln w="28575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Which of the following is true?  </a:t>
                </a:r>
                <a:br>
                  <a:rPr lang="en-US" sz="2400" dirty="0" smtClean="0"/>
                </a:br>
                <a:r>
                  <a:rPr lang="en-US" sz="2400" dirty="0" smtClean="0"/>
                  <a:t>Check all that apply</a:t>
                </a:r>
                <a:endParaRPr lang="en-US" sz="2400" dirty="0"/>
              </a:p>
              <a:p>
                <a:pPr marL="457200" indent="-457200">
                  <a:spcBef>
                    <a:spcPts val="1200"/>
                  </a:spcBef>
                  <a:buAutoNum type="alphaLcParenR"/>
                </a:pPr>
                <a:r>
                  <a:rPr lang="en-US" sz="2400" dirty="0" smtClean="0"/>
                  <a:t>NP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IP    [ V is deterministic ] </a:t>
                </a:r>
              </a:p>
              <a:p>
                <a:pPr marL="457200" indent="-457200">
                  <a:spcBef>
                    <a:spcPts val="1200"/>
                  </a:spcBef>
                  <a:buAutoNum type="alphaLcParenR"/>
                </a:pPr>
                <a:r>
                  <a:rPr lang="en-US" sz="2400" dirty="0" smtClean="0"/>
                  <a:t>BPP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IP    [ V ignores P ]</a:t>
                </a:r>
              </a:p>
              <a:p>
                <a:pPr marL="457200" indent="-457200">
                  <a:spcBef>
                    <a:spcPts val="1200"/>
                  </a:spcBef>
                  <a:buAutoNum type="alphaLcParenR"/>
                </a:pPr>
                <a:r>
                  <a:rPr lang="en-US" sz="2400" dirty="0" smtClean="0"/>
                  <a:t>IP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PSPACE   [ We </a:t>
                </a:r>
                <a:r>
                  <a:rPr lang="en-US" sz="2400" dirty="0"/>
                  <a:t>won’t </a:t>
                </a:r>
                <a:r>
                  <a:rPr lang="en-US" sz="2400" dirty="0" smtClean="0"/>
                  <a:t>prove.  Idea: explore all possible interactions in poly space. ]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487265"/>
                <a:ext cx="11491424" cy="2400657"/>
              </a:xfrm>
              <a:prstGeom prst="rect">
                <a:avLst/>
              </a:prstGeom>
              <a:blipFill>
                <a:blip r:embed="rId2"/>
                <a:stretch>
                  <a:fillRect l="-740" t="-1504" b="-4010"/>
                </a:stretch>
              </a:blipFill>
              <a:ln w="28575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8616" y="4368562"/>
                <a:ext cx="7820671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FFFF00"/>
                    </a:solidFill>
                  </a:rPr>
                  <a:t>Surprising Theorem:  </a:t>
                </a:r>
                <a:r>
                  <a:rPr lang="en-US" sz="2800" dirty="0">
                    <a:solidFill>
                      <a:srgbClr val="FFFF00"/>
                    </a:solidFill>
                  </a:rPr>
                  <a:t>PSPACE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rgbClr val="FFFF00"/>
                    </a:solidFill>
                  </a:rPr>
                  <a:t> IP </a:t>
                </a:r>
                <a:r>
                  <a:rPr lang="en-US" sz="2800" dirty="0" smtClean="0">
                    <a:solidFill>
                      <a:srgbClr val="FFFF00"/>
                    </a:solidFill>
                  </a:rPr>
                  <a:t> so  IP = PSPACE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dirty="0" smtClean="0">
                    <a:solidFill>
                      <a:srgbClr val="FFFF00"/>
                    </a:solidFill>
                  </a:rPr>
                  <a:t>We will prove only a weaker statement:   </a:t>
                </a:r>
                <a:r>
                  <a:rPr lang="en-US" sz="2800" dirty="0" err="1" smtClean="0">
                    <a:solidFill>
                      <a:srgbClr val="FFFF00"/>
                    </a:solidFill>
                  </a:rPr>
                  <a:t>coNP</a:t>
                </a:r>
                <a:r>
                  <a:rPr lang="en-US" sz="2800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 smtClean="0">
                    <a:solidFill>
                      <a:srgbClr val="FFFF00"/>
                    </a:solidFill>
                  </a:rPr>
                  <a:t> IP</a:t>
                </a:r>
                <a:endParaRPr lang="en-US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4368562"/>
                <a:ext cx="7820671" cy="1107996"/>
              </a:xfrm>
              <a:prstGeom prst="rect">
                <a:avLst/>
              </a:prstGeom>
              <a:blipFill>
                <a:blip r:embed="rId3"/>
                <a:stretch>
                  <a:fillRect l="-1559" t="-5525" b="-15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1976937" y="2427377"/>
            <a:ext cx="2755900" cy="459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76937" y="2886849"/>
            <a:ext cx="2755900" cy="459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495550" y="3367489"/>
            <a:ext cx="9025890" cy="459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9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build="p"/>
      <p:bldP spid="2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problem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6" y="1253031"/>
                <a:ext cx="10110680" cy="3302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 smtClean="0"/>
                  <a:t>Defn: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Boolean formula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 smtClean="0"/>
                  <a:t>has exactly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dirty="0"/>
                  <a:t> satisfying assignments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200" b="1" dirty="0" smtClean="0"/>
                  <a:t>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2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200" dirty="0" smtClean="0"/>
                  <a:t>the number of satisfying assignments of Boolean formula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200" dirty="0" smtClean="0"/>
                  <a:t>.</a:t>
                </a:r>
              </a:p>
              <a:p>
                <a:r>
                  <a:rPr lang="en-US" sz="2200" dirty="0" smtClean="0"/>
                  <a:t>So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sz="2200" dirty="0" smtClean="0"/>
                  <a:t>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200" b="1" dirty="0" smtClean="0"/>
                  <a:t>Defn:  </a:t>
                </a:r>
                <a:r>
                  <a:rPr lang="en-US" sz="2200" dirty="0" smtClean="0"/>
                  <a:t>Language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 smtClean="0"/>
                  <a:t> is </a:t>
                </a:r>
                <a:r>
                  <a:rPr lang="en-US" sz="2200" u="sng" dirty="0" smtClean="0"/>
                  <a:t>NP-hard</a:t>
                </a:r>
                <a:r>
                  <a:rPr lang="en-US" sz="22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 smtClean="0"/>
                  <a:t> for every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200" dirty="0" smtClean="0"/>
                  <a:t> NP.</a:t>
                </a:r>
              </a:p>
              <a:p>
                <a:r>
                  <a:rPr lang="en-US" sz="2200" dirty="0" smtClean="0"/>
                  <a:t>(Note: 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 smtClean="0"/>
                  <a:t> is NP-complete 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200" dirty="0" smtClean="0"/>
                  <a:t> is NP-hard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200" dirty="0" smtClean="0"/>
                  <a:t>NP.)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2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200" dirty="0" smtClean="0"/>
                  <a:t> is </a:t>
                </a:r>
                <a:r>
                  <a:rPr lang="en-US" sz="2200" dirty="0" err="1" smtClean="0"/>
                  <a:t>coNP</a:t>
                </a:r>
                <a:r>
                  <a:rPr lang="en-US" sz="2200" dirty="0" smtClean="0"/>
                  <a:t>-hard</a:t>
                </a:r>
              </a:p>
              <a:p>
                <a:r>
                  <a:rPr lang="en-US" sz="2200" dirty="0" smtClean="0"/>
                  <a:t>Proof:  Show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 smtClean="0"/>
                  <a:t>  </a:t>
                </a:r>
              </a:p>
              <a:p>
                <a:r>
                  <a:rPr lang="en-US" sz="2200" b="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=⟨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,0⟩</m:t>
                    </m:r>
                  </m:oMath>
                </a14:m>
                <a:r>
                  <a:rPr lang="en-US" sz="2200" dirty="0" smtClean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10110680" cy="3302379"/>
              </a:xfrm>
              <a:prstGeom prst="rect">
                <a:avLst/>
              </a:prstGeom>
              <a:blipFill>
                <a:blip r:embed="rId3"/>
                <a:stretch>
                  <a:fillRect l="-784" t="-1294" b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8617" y="4638890"/>
                <a:ext cx="61574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FF00"/>
                    </a:solidFill>
                  </a:rPr>
                  <a:t>To show </a:t>
                </a:r>
                <a:r>
                  <a:rPr lang="en-US" sz="2400" dirty="0" err="1" smtClean="0">
                    <a:solidFill>
                      <a:srgbClr val="FFFF00"/>
                    </a:solidFill>
                  </a:rPr>
                  <a:t>coNP</a:t>
                </a:r>
                <a:r>
                  <a:rPr lang="en-US" sz="2400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>
                    <a:solidFill>
                      <a:srgbClr val="FFFF00"/>
                    </a:solidFill>
                  </a:rPr>
                  <a:t> IP we will show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>
                    <a:solidFill>
                      <a:srgbClr val="FFFF00"/>
                    </a:solidFill>
                  </a:rPr>
                  <a:t> IP</a:t>
                </a:r>
                <a:endParaRPr lang="en-US" sz="24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4638890"/>
                <a:ext cx="6157424" cy="461665"/>
              </a:xfrm>
              <a:prstGeom prst="rect">
                <a:avLst/>
              </a:prstGeom>
              <a:blipFill>
                <a:blip r:embed="rId4"/>
                <a:stretch>
                  <a:fillRect l="-148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1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   – notation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0526" y="1150655"/>
                <a:ext cx="9324370" cy="4493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Boolean formula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 smtClean="0"/>
                  <a:t>has exactly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dirty="0"/>
                  <a:t> satisfying assignments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200" b="1" dirty="0" smtClean="0"/>
                  <a:t> </a:t>
                </a:r>
              </a:p>
              <a:p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IP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dirty="0" smtClean="0"/>
                  <a:t>Proof:  </a:t>
                </a:r>
                <a:r>
                  <a:rPr lang="en-US" sz="2000" dirty="0" smtClean="0"/>
                  <a:t>First some notation.  Assume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lang="en-US" sz="2000" dirty="0" smtClean="0"/>
                  <a:t> be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  (0 substituted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)  0 = </a:t>
                </a:r>
                <a:r>
                  <a:rPr lang="en-US" sz="2000" cap="small" dirty="0" smtClean="0"/>
                  <a:t>False</a:t>
                </a:r>
                <a:r>
                  <a:rPr lang="en-US" sz="2000" dirty="0" smtClean="0"/>
                  <a:t> and 1 = </a:t>
                </a:r>
                <a:r>
                  <a:rPr lang="en-US" sz="2000" cap="small" dirty="0" smtClean="0"/>
                  <a:t>True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01</m:t>
                        </m:r>
                      </m:e>
                    </m:d>
                  </m:oMath>
                </a14:m>
                <a:r>
                  <a:rPr lang="en-US" sz="2000" dirty="0" smtClean="0"/>
                  <a:t> be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be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, …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Call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presets</a:t>
                </a:r>
                <a:r>
                  <a:rPr lang="en-US" sz="2000" dirty="0" smtClean="0"/>
                  <a:t>.  The remaining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stay as unset variables.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= the number of satisfying assignments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 smtClean="0"/>
                  <a:t> = the number </a:t>
                </a:r>
                <a:r>
                  <a:rPr lang="en-US" sz="2000" dirty="0"/>
                  <a:t>of satisfying assignments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= </a:t>
                </a:r>
                <a:r>
                  <a:rPr lang="en-US" sz="2000" dirty="0"/>
                  <a:t>the number of satisfying assignments </a:t>
                </a:r>
                <a:r>
                  <a:rPr lang="en-US" sz="2000" dirty="0" smtClean="0"/>
                  <a:t>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2400"/>
                  </a:spcBef>
                </a:pPr>
                <a:r>
                  <a:rPr lang="en-US" sz="2000" dirty="0" smtClean="0"/>
                  <a:t>Equivalently:   </a:t>
                </a:r>
              </a:p>
              <a:p>
                <a:endParaRPr lang="en-US" sz="20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26" y="1150655"/>
                <a:ext cx="9324370" cy="4493538"/>
              </a:xfrm>
              <a:prstGeom prst="rect">
                <a:avLst/>
              </a:prstGeom>
              <a:blipFill>
                <a:blip r:embed="rId3"/>
                <a:stretch>
                  <a:fillRect l="-980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825500" y="4675659"/>
            <a:ext cx="6096000" cy="1290355"/>
            <a:chOff x="1022959" y="4706538"/>
            <a:chExt cx="6096000" cy="12903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022959" y="4706538"/>
                  <a:ext cx="6096000" cy="986680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2959" y="4706538"/>
                  <a:ext cx="6096000" cy="98668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76506" y="5289007"/>
                  <a:ext cx="1514582" cy="7078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r>
                    <a:rPr lang="en-US" sz="2000" i="1" dirty="0" smtClean="0">
                      <a:latin typeface="Cambria Math" panose="02040503050406030204" pitchFamily="18" charset="0"/>
                    </a:rPr>
                    <a:t/>
                  </a:r>
                  <a:br>
                    <a:rPr lang="en-US" sz="2000" i="1" dirty="0" smtClean="0">
                      <a:latin typeface="Cambria Math" panose="02040503050406030204" pitchFamily="18" charset="0"/>
                    </a:rPr>
                  </a:b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r>
                    <a:rPr lang="en-US" sz="2000" dirty="0" smtClean="0"/>
                    <a:t> 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6506" y="5289007"/>
                  <a:ext cx="1514582" cy="7078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26350" y="4832475"/>
                <a:ext cx="5256756" cy="13542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 smtClean="0"/>
                  <a:t>1.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     </m:t>
                    </m:r>
                  </m:oMath>
                </a14:m>
                <a:r>
                  <a:rPr lang="en-US" sz="2400" b="0" i="0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2400" b="0" i="0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…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…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2.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…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350" y="4832475"/>
                <a:ext cx="5256756" cy="1354217"/>
              </a:xfrm>
              <a:prstGeom prst="rect">
                <a:avLst/>
              </a:prstGeom>
              <a:blipFill>
                <a:blip r:embed="rId6"/>
                <a:stretch>
                  <a:fillRect l="-1618" t="-3125" b="-89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315666" y="4370810"/>
            <a:ext cx="21971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Two useful facts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500156" y="6412658"/>
            <a:ext cx="139646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25.3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043259" y="2943081"/>
                <a:ext cx="4028747" cy="184665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25.3</a:t>
                </a:r>
              </a:p>
              <a:p>
                <a:r>
                  <a:rPr lang="en-US" sz="2000" dirty="0" smtClean="0"/>
                  <a:t>If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and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000" dirty="0" smtClean="0"/>
                  <a:t>  then</a:t>
                </a:r>
                <a:br>
                  <a:rPr lang="en-US" sz="2000" dirty="0" smtClean="0"/>
                </a:br>
                <a:r>
                  <a:rPr lang="en-US" sz="2000" dirty="0" smtClean="0"/>
                  <a:t>what do we know? </a:t>
                </a:r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a)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b="0" dirty="0" smtClean="0"/>
                  <a:t>	   c)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≤5</m:t>
                    </m:r>
                  </m:oMath>
                </a14:m>
                <a:r>
                  <a:rPr lang="en-US" sz="2000" dirty="0"/>
                  <a:t>  </a:t>
                </a:r>
                <a:endParaRPr lang="en-US" sz="2000" b="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b)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US" sz="2000" dirty="0" smtClean="0"/>
                  <a:t>	   d)  none of these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259" y="2943081"/>
                <a:ext cx="4028747" cy="1846659"/>
              </a:xfrm>
              <a:prstGeom prst="rect">
                <a:avLst/>
              </a:prstGeom>
              <a:blipFill>
                <a:blip r:embed="rId7"/>
                <a:stretch>
                  <a:fillRect l="-1799" t="-1618" b="-388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03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 uiExpand="1" build="p" animBg="1"/>
      <p:bldP spid="12" grpId="0" animBg="1"/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   – 1</a:t>
                </a:r>
                <a:r>
                  <a:rPr lang="en-US" sz="4000" baseline="30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st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attempt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9205" y="1189558"/>
                <a:ext cx="9782827" cy="4462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IP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dirty="0" smtClean="0"/>
                  <a:t>Proof:   </a:t>
                </a:r>
                <a:r>
                  <a:rPr lang="en-US" sz="2000" dirty="0"/>
                  <a:t>Protocol for V and (the honest) P on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0)    P sends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;  V checks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1)    P sends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/>
                  <a:t>;   V checks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2)    P </a:t>
                </a:r>
                <a:r>
                  <a:rPr lang="en-US" sz="2000" dirty="0"/>
                  <a:t>sends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/>
                  <a:t>;   </a:t>
                </a:r>
                <a:r>
                  <a:rPr lang="en-US" sz="2000" dirty="0"/>
                  <a:t>V </a:t>
                </a:r>
                <a:r>
                  <a:rPr lang="en-US" sz="2000" dirty="0" smtClean="0"/>
                  <a:t>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                              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)   P sends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⋯0</m:t>
                        </m:r>
                      </m:e>
                    </m:d>
                  </m:oMath>
                </a14:m>
                <a:r>
                  <a:rPr lang="en-US" sz="2000" dirty="0" smtClean="0"/>
                  <a:t>, … 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/>
                  <a:t>;  V 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                             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V 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)  V 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r>
                  <a:rPr lang="en-US" sz="2000" dirty="0" smtClean="0"/>
                  <a:t>         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V </a:t>
                </a:r>
                <a:r>
                  <a:rPr lang="en-US" sz="2000" i="1" dirty="0" smtClean="0"/>
                  <a:t>accepts</a:t>
                </a:r>
                <a:r>
                  <a:rPr lang="en-US" sz="2000" dirty="0" smtClean="0"/>
                  <a:t> if all checks are correct.  Otherwise V </a:t>
                </a:r>
                <a:r>
                  <a:rPr lang="en-US" sz="2000" i="1" dirty="0" smtClean="0"/>
                  <a:t>rejects</a:t>
                </a:r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5" y="1189558"/>
                <a:ext cx="9782827" cy="4462760"/>
              </a:xfrm>
              <a:prstGeom prst="rect">
                <a:avLst/>
              </a:prstGeom>
              <a:blipFill>
                <a:blip r:embed="rId3"/>
                <a:stretch>
                  <a:fillRect l="-935" t="-1093" b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10628415" y="2691298"/>
            <a:ext cx="542264" cy="967190"/>
            <a:chOff x="10628415" y="2691298"/>
            <a:chExt cx="542264" cy="9671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10628415" y="3289156"/>
                  <a:ext cx="54226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8415" y="3289156"/>
                  <a:ext cx="542264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0714079" y="2691298"/>
                  <a:ext cx="3709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14079" y="2691298"/>
                  <a:ext cx="37093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/>
            <p:cNvSpPr/>
            <p:nvPr/>
          </p:nvSpPr>
          <p:spPr>
            <a:xfrm rot="16200000">
              <a:off x="10724140" y="2950326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=</a:t>
              </a:r>
              <a:endParaRPr lang="en-US" sz="2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037452" y="3543156"/>
            <a:ext cx="1796507" cy="774456"/>
            <a:chOff x="10037452" y="3543156"/>
            <a:chExt cx="1796507" cy="7744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10971864" y="3948280"/>
                  <a:ext cx="86209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1864" y="3948280"/>
                  <a:ext cx="862095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037452" y="3948280"/>
                  <a:ext cx="86209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7452" y="3948280"/>
                  <a:ext cx="862094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 16"/>
            <p:cNvSpPr/>
            <p:nvPr/>
          </p:nvSpPr>
          <p:spPr>
            <a:xfrm>
              <a:off x="10704928" y="3543156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0972800" y="3655969"/>
              <a:ext cx="295275" cy="32385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10437019" y="3655969"/>
              <a:ext cx="306009" cy="330994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8817526" y="4162937"/>
            <a:ext cx="3374474" cy="906421"/>
            <a:chOff x="8817526" y="4162937"/>
            <a:chExt cx="3374474" cy="9064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9605158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5158" y="4730804"/>
                  <a:ext cx="899605" cy="338554"/>
                </a:xfrm>
                <a:prstGeom prst="rect">
                  <a:avLst/>
                </a:prstGeom>
                <a:blipFill>
                  <a:blip r:embed="rId8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8817526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7526" y="4730804"/>
                  <a:ext cx="899605" cy="338554"/>
                </a:xfrm>
                <a:prstGeom prst="rect">
                  <a:avLst/>
                </a:prstGeom>
                <a:blipFill>
                  <a:blip r:embed="rId9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11292395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2395" y="4730804"/>
                  <a:ext cx="899605" cy="338554"/>
                </a:xfrm>
                <a:prstGeom prst="rect">
                  <a:avLst/>
                </a:prstGeom>
                <a:blipFill>
                  <a:blip r:embed="rId10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10504763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4763" y="4730804"/>
                  <a:ext cx="899605" cy="338554"/>
                </a:xfrm>
                <a:prstGeom prst="rect">
                  <a:avLst/>
                </a:prstGeom>
                <a:blipFill>
                  <a:blip r:embed="rId11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Connector 27"/>
            <p:cNvCxnSpPr/>
            <p:nvPr/>
          </p:nvCxnSpPr>
          <p:spPr>
            <a:xfrm flipH="1">
              <a:off x="9509667" y="4279857"/>
              <a:ext cx="696371" cy="44871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10169873" y="4317957"/>
              <a:ext cx="226665" cy="447178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0910889" y="4308432"/>
              <a:ext cx="276224" cy="4476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1453813" y="4322719"/>
              <a:ext cx="276225" cy="395288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10114002" y="4162937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1166246" y="416827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910672" y="5058131"/>
            <a:ext cx="3115285" cy="636993"/>
            <a:chOff x="8910672" y="5058131"/>
            <a:chExt cx="3115285" cy="6369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8910672" y="5356570"/>
                  <a:ext cx="114428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0672" y="5356570"/>
                  <a:ext cx="1144288" cy="338554"/>
                </a:xfrm>
                <a:prstGeom prst="rect">
                  <a:avLst/>
                </a:prstGeom>
                <a:blipFill>
                  <a:blip r:embed="rId12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9421858" y="5058131"/>
                  <a:ext cx="29527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21858" y="5058131"/>
                  <a:ext cx="295273" cy="33855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>
                  <a:off x="11240283" y="5066175"/>
                  <a:ext cx="29527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0283" y="5066175"/>
                  <a:ext cx="295273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10310340" y="5356570"/>
                  <a:ext cx="40748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0340" y="5356570"/>
                  <a:ext cx="407483" cy="33855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>
                <a:xfrm>
                  <a:off x="10881669" y="5356570"/>
                  <a:ext cx="114428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81669" y="5356570"/>
                  <a:ext cx="1144288" cy="338554"/>
                </a:xfrm>
                <a:prstGeom prst="rect">
                  <a:avLst/>
                </a:prstGeom>
                <a:blipFill>
                  <a:blip r:embed="rId16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/>
          <p:cNvGrpSpPr/>
          <p:nvPr/>
        </p:nvGrpSpPr>
        <p:grpSpPr>
          <a:xfrm>
            <a:off x="8973991" y="5619374"/>
            <a:ext cx="2954548" cy="574913"/>
            <a:chOff x="8973991" y="5619374"/>
            <a:chExt cx="2954548" cy="5749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8973991" y="5855733"/>
                  <a:ext cx="101765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3991" y="5855733"/>
                  <a:ext cx="1017650" cy="338554"/>
                </a:xfrm>
                <a:prstGeom prst="rect">
                  <a:avLst/>
                </a:prstGeom>
                <a:blipFill>
                  <a:blip r:embed="rId17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Rectangle 52"/>
            <p:cNvSpPr/>
            <p:nvPr/>
          </p:nvSpPr>
          <p:spPr>
            <a:xfrm rot="16200000">
              <a:off x="9284487" y="5575772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=</a:t>
              </a:r>
              <a:endParaRPr lang="en-US" sz="2000" dirty="0"/>
            </a:p>
          </p:txBody>
        </p:sp>
        <p:sp>
          <p:nvSpPr>
            <p:cNvPr id="54" name="Rectangle 53"/>
            <p:cNvSpPr/>
            <p:nvPr/>
          </p:nvSpPr>
          <p:spPr>
            <a:xfrm rot="16200000">
              <a:off x="11199037" y="5575772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=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10910889" y="5855733"/>
                  <a:ext cx="101765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0889" y="5855733"/>
                  <a:ext cx="1017650" cy="338554"/>
                </a:xfrm>
                <a:prstGeom prst="rect">
                  <a:avLst/>
                </a:prstGeom>
                <a:blipFill>
                  <a:blip r:embed="rId18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10310340" y="5855733"/>
                  <a:ext cx="40748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0340" y="5855733"/>
                  <a:ext cx="407483" cy="338554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8" name="Rectangle 57"/>
          <p:cNvSpPr/>
          <p:nvPr/>
        </p:nvSpPr>
        <p:spPr>
          <a:xfrm>
            <a:off x="149205" y="5732622"/>
            <a:ext cx="4558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Problem:  Exponential.  How to fix?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971863" y="3949539"/>
                <a:ext cx="8620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1863" y="3949539"/>
                <a:ext cx="862095" cy="369332"/>
              </a:xfrm>
              <a:prstGeom prst="rect">
                <a:avLst/>
              </a:prstGeom>
              <a:blipFill>
                <a:blip r:embed="rId2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10504762" y="4728690"/>
                <a:ext cx="89960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4762" y="4728690"/>
                <a:ext cx="899605" cy="338554"/>
              </a:xfrm>
              <a:prstGeom prst="rect">
                <a:avLst/>
              </a:prstGeom>
              <a:blipFill>
                <a:blip r:embed="rId2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1086761" y="2668277"/>
                <a:ext cx="11052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≠#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6761" y="2668277"/>
                <a:ext cx="1105239" cy="369332"/>
              </a:xfrm>
              <a:prstGeom prst="rect">
                <a:avLst/>
              </a:prstGeom>
              <a:blipFill>
                <a:blip r:embed="rId22"/>
                <a:stretch>
                  <a:fillRect l="-4972" t="-10000" r="-55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628414" y="3287897"/>
                <a:ext cx="5422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8414" y="3287897"/>
                <a:ext cx="542264" cy="369332"/>
              </a:xfrm>
              <a:prstGeom prst="rect">
                <a:avLst/>
              </a:prstGeom>
              <a:blipFill>
                <a:blip r:embed="rId2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0701309" y="5059283"/>
                <a:ext cx="29527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309" y="5059283"/>
                <a:ext cx="295273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 rot="16200000">
            <a:off x="10692493" y="5576590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≠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1" name="Isosceles Triangle 5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2547237" y="3992717"/>
            <a:ext cx="584200" cy="348453"/>
            <a:chOff x="2547237" y="3992717"/>
            <a:chExt cx="584200" cy="348453"/>
          </a:xfrm>
        </p:grpSpPr>
        <p:sp>
          <p:nvSpPr>
            <p:cNvPr id="56" name="Right Bracket 55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Group 59"/>
          <p:cNvGrpSpPr/>
          <p:nvPr/>
        </p:nvGrpSpPr>
        <p:grpSpPr>
          <a:xfrm>
            <a:off x="5914759" y="3081687"/>
            <a:ext cx="692305" cy="345059"/>
            <a:chOff x="2514012" y="3996111"/>
            <a:chExt cx="692305" cy="345059"/>
          </a:xfrm>
        </p:grpSpPr>
        <p:sp>
          <p:nvSpPr>
            <p:cNvPr id="61" name="Right Bracket 60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/>
          <p:cNvGrpSpPr/>
          <p:nvPr/>
        </p:nvGrpSpPr>
        <p:grpSpPr>
          <a:xfrm>
            <a:off x="7400847" y="3060630"/>
            <a:ext cx="692305" cy="345059"/>
            <a:chOff x="2514012" y="3996111"/>
            <a:chExt cx="692305" cy="345059"/>
          </a:xfrm>
        </p:grpSpPr>
        <p:sp>
          <p:nvSpPr>
            <p:cNvPr id="64" name="Right Bracket 63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6" name="Group 65"/>
          <p:cNvGrpSpPr/>
          <p:nvPr/>
        </p:nvGrpSpPr>
        <p:grpSpPr>
          <a:xfrm>
            <a:off x="2030062" y="3079722"/>
            <a:ext cx="584200" cy="348453"/>
            <a:chOff x="2547237" y="3992717"/>
            <a:chExt cx="584200" cy="348453"/>
          </a:xfrm>
        </p:grpSpPr>
        <p:sp>
          <p:nvSpPr>
            <p:cNvPr id="67" name="Right Bracket 66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2453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58" grpId="0"/>
      <p:bldP spid="39" grpId="0"/>
      <p:bldP spid="40" grpId="0"/>
      <p:bldP spid="21" grpId="0"/>
      <p:bldP spid="42" grpId="0"/>
      <p:bldP spid="44" grpId="0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Idea </a:t>
                </a:r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for fixing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protocol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r="-472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/>
          <p:cNvGrpSpPr/>
          <p:nvPr/>
        </p:nvGrpSpPr>
        <p:grpSpPr>
          <a:xfrm>
            <a:off x="805472" y="1329175"/>
            <a:ext cx="4237444" cy="4579405"/>
            <a:chOff x="2822504" y="1603408"/>
            <a:chExt cx="4237444" cy="45794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4817511" y="2201266"/>
                  <a:ext cx="58131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7511" y="2201266"/>
                  <a:ext cx="581313" cy="400110"/>
                </a:xfrm>
                <a:prstGeom prst="rect">
                  <a:avLst/>
                </a:prstGeom>
                <a:blipFill>
                  <a:blip r:embed="rId3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3860561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0561" y="4144485"/>
                  <a:ext cx="1079526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5409448" y="3084329"/>
                  <a:ext cx="93686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9448" y="3084329"/>
                  <a:ext cx="936860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2822504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2504" y="4144485"/>
                  <a:ext cx="1079526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3842268" y="3084329"/>
                  <a:ext cx="93686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2268" y="3084329"/>
                  <a:ext cx="936860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980422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0422" y="4144485"/>
                  <a:ext cx="1079526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4903175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3175" y="4144485"/>
                  <a:ext cx="1079526" cy="400110"/>
                </a:xfrm>
                <a:prstGeom prst="rect">
                  <a:avLst/>
                </a:prstGeom>
                <a:blipFill>
                  <a:blip r:embed="rId9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4903175" y="1603408"/>
                  <a:ext cx="39094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3175" y="1603408"/>
                  <a:ext cx="390941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3064582" y="5124774"/>
                  <a:ext cx="13846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4582" y="5124774"/>
                  <a:ext cx="1384674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/>
            <p:cNvSpPr/>
            <p:nvPr/>
          </p:nvSpPr>
          <p:spPr>
            <a:xfrm>
              <a:off x="4894024" y="2455266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161896" y="2568079"/>
              <a:ext cx="515004" cy="53230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 rot="16200000">
              <a:off x="4900412" y="1831659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=</a:t>
              </a:r>
              <a:endParaRPr lang="en-US" sz="2400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4419600" y="2568079"/>
              <a:ext cx="512526" cy="52754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3476625" y="3443288"/>
              <a:ext cx="642939" cy="681037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333875" y="3467100"/>
              <a:ext cx="157164" cy="7143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405439" y="3462338"/>
              <a:ext cx="276224" cy="72390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862638" y="3443288"/>
              <a:ext cx="619125" cy="728662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061728" y="3361664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31115" y="335820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3746486" y="4721180"/>
                  <a:ext cx="32252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6486" y="4721180"/>
                  <a:ext cx="322524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5816882" y="4729224"/>
                  <a:ext cx="32252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882" y="4729224"/>
                  <a:ext cx="322524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4464250" y="5124774"/>
                  <a:ext cx="46198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4250" y="5124774"/>
                  <a:ext cx="461986" cy="40011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5035579" y="5124774"/>
                  <a:ext cx="13846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579" y="5124774"/>
                  <a:ext cx="1384674" cy="400110"/>
                </a:xfrm>
                <a:prstGeom prst="rect">
                  <a:avLst/>
                </a:prstGeom>
                <a:blipFill>
                  <a:blip r:embed="rId15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3127901" y="5782703"/>
                  <a:ext cx="122597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7901" y="5782703"/>
                  <a:ext cx="1225977" cy="400110"/>
                </a:xfrm>
                <a:prstGeom prst="rect">
                  <a:avLst/>
                </a:prstGeom>
                <a:blipFill>
                  <a:blip r:embed="rId16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25"/>
            <p:cNvSpPr/>
            <p:nvPr/>
          </p:nvSpPr>
          <p:spPr>
            <a:xfrm rot="16200000">
              <a:off x="3510652" y="5383775"/>
              <a:ext cx="3642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=</a:t>
              </a:r>
              <a:endParaRPr lang="en-US" sz="2800" dirty="0"/>
            </a:p>
          </p:txBody>
        </p:sp>
        <p:sp>
          <p:nvSpPr>
            <p:cNvPr id="27" name="Rectangle 26"/>
            <p:cNvSpPr/>
            <p:nvPr/>
          </p:nvSpPr>
          <p:spPr>
            <a:xfrm rot="16200000">
              <a:off x="5425202" y="5383775"/>
              <a:ext cx="3642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=</a:t>
              </a:r>
              <a:endParaRPr 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5064799" y="5782703"/>
                  <a:ext cx="122597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4799" y="5782703"/>
                  <a:ext cx="1225977" cy="400110"/>
                </a:xfrm>
                <a:prstGeom prst="rect">
                  <a:avLst/>
                </a:prstGeom>
                <a:blipFill>
                  <a:blip r:embed="rId17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4464250" y="5782703"/>
                  <a:ext cx="46198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4250" y="5782703"/>
                  <a:ext cx="461986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/>
            <p:cNvCxnSpPr/>
            <p:nvPr/>
          </p:nvCxnSpPr>
          <p:spPr>
            <a:xfrm flipH="1">
              <a:off x="2941528" y="4508938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325090" y="4503597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3064582" y="4377549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4171737" y="4515316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555299" y="4509975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/>
            <p:cNvSpPr/>
            <p:nvPr/>
          </p:nvSpPr>
          <p:spPr>
            <a:xfrm>
              <a:off x="4294791" y="438392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 flipH="1">
              <a:off x="5212072" y="4515316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595634" y="4509975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5335126" y="438392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56" name="Straight Connector 55"/>
            <p:cNvCxnSpPr/>
            <p:nvPr/>
          </p:nvCxnSpPr>
          <p:spPr>
            <a:xfrm flipH="1">
              <a:off x="6237743" y="4515316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621305" y="4509975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6360797" y="438392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870246" y="1329175"/>
            <a:ext cx="1574534" cy="4579405"/>
            <a:chOff x="8240001" y="1363772"/>
            <a:chExt cx="1574534" cy="45794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/>
                <p:nvPr/>
              </p:nvSpPr>
              <p:spPr>
                <a:xfrm>
                  <a:off x="8750607" y="1961630"/>
                  <a:ext cx="58131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0607" y="1961630"/>
                  <a:ext cx="581313" cy="400110"/>
                </a:xfrm>
                <a:prstGeom prst="rect">
                  <a:avLst/>
                </a:prstGeom>
                <a:blipFill>
                  <a:blip r:embed="rId19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>
                <a:xfrm>
                  <a:off x="8463022" y="3904849"/>
                  <a:ext cx="121488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3022" y="3904849"/>
                  <a:ext cx="1214883" cy="400110"/>
                </a:xfrm>
                <a:prstGeom prst="rect">
                  <a:avLst/>
                </a:prstGeom>
                <a:blipFill>
                  <a:blip r:embed="rId20"/>
                  <a:stretch>
                    <a:fillRect b="-121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/>
                <p:cNvSpPr/>
                <p:nvPr/>
              </p:nvSpPr>
              <p:spPr>
                <a:xfrm>
                  <a:off x="8563311" y="2844693"/>
                  <a:ext cx="100155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6" name="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3311" y="2844693"/>
                  <a:ext cx="1001556" cy="400110"/>
                </a:xfrm>
                <a:prstGeom prst="rect">
                  <a:avLst/>
                </a:prstGeom>
                <a:blipFill>
                  <a:blip r:embed="rId21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/>
                <p:cNvSpPr/>
                <p:nvPr/>
              </p:nvSpPr>
              <p:spPr>
                <a:xfrm>
                  <a:off x="8836271" y="1363772"/>
                  <a:ext cx="39094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09" name="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6271" y="1363772"/>
                  <a:ext cx="390941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>
                <a:xfrm>
                  <a:off x="8240001" y="4885138"/>
                  <a:ext cx="157453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0001" y="4885138"/>
                  <a:ext cx="1574534" cy="400110"/>
                </a:xfrm>
                <a:prstGeom prst="rect">
                  <a:avLst/>
                </a:prstGeom>
                <a:blipFill>
                  <a:blip r:embed="rId23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3" name="Rectangle 112"/>
            <p:cNvSpPr/>
            <p:nvPr/>
          </p:nvSpPr>
          <p:spPr>
            <a:xfrm rot="16200000">
              <a:off x="8833508" y="1592023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=</a:t>
              </a:r>
              <a:endParaRPr lang="en-US" sz="2400" dirty="0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9041263" y="2371134"/>
              <a:ext cx="0" cy="47355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/>
                <p:cNvSpPr/>
                <p:nvPr/>
              </p:nvSpPr>
              <p:spPr>
                <a:xfrm>
                  <a:off x="8836271" y="4550910"/>
                  <a:ext cx="32252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1" name="Rectangle 1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6271" y="4550910"/>
                  <a:ext cx="322524" cy="400110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Rectangle 124"/>
                <p:cNvSpPr/>
                <p:nvPr/>
              </p:nvSpPr>
              <p:spPr>
                <a:xfrm>
                  <a:off x="8333344" y="5543067"/>
                  <a:ext cx="146873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5" name="Rectangle 1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3344" y="5543067"/>
                  <a:ext cx="1468735" cy="400110"/>
                </a:xfrm>
                <a:prstGeom prst="rect">
                  <a:avLst/>
                </a:prstGeom>
                <a:blipFill>
                  <a:blip r:embed="rId25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6" name="Rectangle 125"/>
            <p:cNvSpPr/>
            <p:nvPr/>
          </p:nvSpPr>
          <p:spPr>
            <a:xfrm rot="16200000">
              <a:off x="8781449" y="5144139"/>
              <a:ext cx="3642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=</a:t>
              </a:r>
              <a:endParaRPr lang="en-US" sz="2800" dirty="0"/>
            </a:p>
          </p:txBody>
        </p:sp>
        <p:cxnSp>
          <p:nvCxnSpPr>
            <p:cNvPr id="147" name="Straight Connector 146"/>
            <p:cNvCxnSpPr/>
            <p:nvPr/>
          </p:nvCxnSpPr>
          <p:spPr>
            <a:xfrm>
              <a:off x="9041263" y="3285616"/>
              <a:ext cx="0" cy="47355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9041263" y="4307824"/>
              <a:ext cx="0" cy="195511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879744" y="3195234"/>
            <a:ext cx="3207310" cy="812446"/>
            <a:chOff x="6879744" y="3229831"/>
            <a:chExt cx="3207310" cy="812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7403819" y="3254582"/>
                  <a:ext cx="2683235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Non-Boolean assignments </a:t>
                  </a:r>
                  <a:br>
                    <a:rPr lang="en-US" dirty="0" smtClean="0"/>
                  </a:br>
                  <a:r>
                    <a:rPr lang="en-US" dirty="0" smtClean="0"/>
                    <a:t>to the variables of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3819" y="3254582"/>
                  <a:ext cx="2683235" cy="646331"/>
                </a:xfrm>
                <a:prstGeom prst="rect">
                  <a:avLst/>
                </a:prstGeom>
                <a:blipFill>
                  <a:blip r:embed="rId26"/>
                  <a:stretch>
                    <a:fillRect l="-2045" t="-4717" r="-909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Freeform 32"/>
            <p:cNvSpPr/>
            <p:nvPr/>
          </p:nvSpPr>
          <p:spPr>
            <a:xfrm>
              <a:off x="7068620" y="3638736"/>
              <a:ext cx="199743" cy="403541"/>
            </a:xfrm>
            <a:custGeom>
              <a:avLst/>
              <a:gdLst>
                <a:gd name="connsiteX0" fmla="*/ 388620 w 388620"/>
                <a:gd name="connsiteY0" fmla="*/ 7499 h 197999"/>
                <a:gd name="connsiteX1" fmla="*/ 129540 w 388620"/>
                <a:gd name="connsiteY1" fmla="*/ 22739 h 197999"/>
                <a:gd name="connsiteX2" fmla="*/ 0 w 388620"/>
                <a:gd name="connsiteY2" fmla="*/ 197999 h 19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197999">
                  <a:moveTo>
                    <a:pt x="388620" y="7499"/>
                  </a:moveTo>
                  <a:cubicBezTo>
                    <a:pt x="291465" y="-756"/>
                    <a:pt x="194310" y="-9011"/>
                    <a:pt x="129540" y="22739"/>
                  </a:cubicBezTo>
                  <a:cubicBezTo>
                    <a:pt x="64770" y="54489"/>
                    <a:pt x="32385" y="126244"/>
                    <a:pt x="0" y="197999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 flipV="1">
              <a:off x="6879744" y="3229831"/>
              <a:ext cx="388620" cy="232267"/>
            </a:xfrm>
            <a:custGeom>
              <a:avLst/>
              <a:gdLst>
                <a:gd name="connsiteX0" fmla="*/ 388620 w 388620"/>
                <a:gd name="connsiteY0" fmla="*/ 7499 h 197999"/>
                <a:gd name="connsiteX1" fmla="*/ 129540 w 388620"/>
                <a:gd name="connsiteY1" fmla="*/ 22739 h 197999"/>
                <a:gd name="connsiteX2" fmla="*/ 0 w 388620"/>
                <a:gd name="connsiteY2" fmla="*/ 197999 h 19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197999">
                  <a:moveTo>
                    <a:pt x="388620" y="7499"/>
                  </a:moveTo>
                  <a:cubicBezTo>
                    <a:pt x="291465" y="-756"/>
                    <a:pt x="194310" y="-9011"/>
                    <a:pt x="129540" y="22739"/>
                  </a:cubicBezTo>
                  <a:cubicBezTo>
                    <a:pt x="64770" y="54489"/>
                    <a:pt x="32385" y="126244"/>
                    <a:pt x="0" y="197999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ectangle 62"/>
          <p:cNvSpPr/>
          <p:nvPr/>
        </p:nvSpPr>
        <p:spPr>
          <a:xfrm>
            <a:off x="8035404" y="4109694"/>
            <a:ext cx="1862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To be continued…</a:t>
            </a:r>
            <a:endParaRPr lang="en-US" dirty="0"/>
          </a:p>
        </p:txBody>
      </p:sp>
      <p:sp>
        <p:nvSpPr>
          <p:cNvPr id="64" name="Isosceles Triangle 6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0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0261" y="1617154"/>
                <a:ext cx="8051714" cy="2074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Introduced the interactive proof system model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Defined the class IP</a:t>
                </a:r>
                <a:endParaRPr lang="en-US" sz="2400" dirty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Showed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𝐼𝑆𝑂</m:t>
                        </m:r>
                      </m:e>
                    </m:ba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I</a:t>
                </a:r>
                <a:r>
                  <a:rPr lang="en-US" sz="2400" dirty="0" smtClean="0"/>
                  <a:t>P 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Started showing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/>
                  <a:t> IP to prove that </a:t>
                </a:r>
                <a:r>
                  <a:rPr lang="en-US" sz="2400" dirty="0" err="1" smtClean="0"/>
                  <a:t>coNP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IP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61" y="1617154"/>
                <a:ext cx="8051714" cy="2074863"/>
              </a:xfrm>
              <a:prstGeom prst="rect">
                <a:avLst/>
              </a:prstGeom>
              <a:blipFill>
                <a:blip r:embed="rId3"/>
                <a:stretch>
                  <a:fillRect l="-1211" t="-2639" b="-5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19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106591</TotalTime>
  <Words>2080</Words>
  <Application>Microsoft Office PowerPoint</Application>
  <PresentationFormat>Widescreen</PresentationFormat>
  <Paragraphs>203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2424</cp:revision>
  <dcterms:created xsi:type="dcterms:W3CDTF">2020-08-09T18:24:17Z</dcterms:created>
  <dcterms:modified xsi:type="dcterms:W3CDTF">2021-01-10T23:41:17Z</dcterms:modified>
</cp:coreProperties>
</file>